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1FCEA-B113-4804-88FF-B3EE22A47029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A0F0C-D0BD-4D57-84CC-EE4FF35806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50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BA0F0C-D0BD-4D57-84CC-EE4FF35806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ADF67-357C-485C-8D2E-6C3D8342CDF5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640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6B14-1A5C-4BBF-8311-21EDF48FC6EB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53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3FD5-4EAE-4BF9-ACE0-BB4C9827FE2B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71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2192D-EFCD-4548-B408-D5914964493E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002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6D2F6-0BD3-4A25-84DE-D8CA88172C8C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57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9C1F7-3F89-4AF1-8250-362D333B7254}" type="datetime1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70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8D6FD-024F-47B0-8F6A-9F4FF7B967B2}" type="datetime1">
              <a:rPr lang="en-IN" smtClean="0"/>
              <a:t>19-12-2024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36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2F34C-E16C-4F1B-8117-4D1570A34218}" type="datetime1">
              <a:rPr lang="en-IN" smtClean="0"/>
              <a:t>19-12-2024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64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EF25-0780-4DC0-864B-DE2D38CFF9B3}" type="datetime1">
              <a:rPr lang="en-IN" smtClean="0"/>
              <a:t>19-12-2024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19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5D26-6F62-45B3-A2D2-AA3799C58776}" type="datetime1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D66EE-6DDE-47D2-B3CD-93AF007CD3E5}" type="datetime1">
              <a:rPr lang="en-IN" smtClean="0"/>
              <a:t>19-12-2024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1333D-3693-4954-96C2-96686811B709}" type="datetime1">
              <a:rPr lang="en-IN" smtClean="0"/>
              <a:t>19-12-2024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hexruinx.gitbook.io/ccna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C1839-3744-496D-918A-D5100395C3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98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875"/>
          </a:xfrm>
        </p:spPr>
        <p:txBody>
          <a:bodyPr/>
          <a:lstStyle/>
          <a:p>
            <a:r>
              <a:rPr lang="en-US" dirty="0" smtClean="0"/>
              <a:t>Decoding the Language of Networks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914900" cy="1139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WHOAMI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Hi, I’m a </a:t>
            </a:r>
            <a:r>
              <a:rPr lang="en-US" sz="2000" b="1" dirty="0" smtClean="0"/>
              <a:t>Engineer</a:t>
            </a:r>
            <a:r>
              <a:rPr lang="en-US" sz="2000" dirty="0"/>
              <a:t>, </a:t>
            </a:r>
            <a:r>
              <a:rPr lang="en-US" sz="2000" dirty="0" smtClean="0"/>
              <a:t>your </a:t>
            </a:r>
            <a:r>
              <a:rPr lang="en-US" sz="2000" dirty="0"/>
              <a:t>guide through the chaos of protocols and services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30" y="1270000"/>
            <a:ext cx="4906963" cy="4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160338"/>
            <a:ext cx="7298372" cy="5302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OSI Model – The Backbone of Networking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9787" y="738639"/>
            <a:ext cx="3877629" cy="3193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050" b="1" dirty="0" err="1"/>
              <a:t>Internaltional</a:t>
            </a:r>
            <a:r>
              <a:rPr lang="en-IN" sz="1050" b="1" dirty="0"/>
              <a:t> Standard Organization (ISO</a:t>
            </a:r>
            <a:r>
              <a:rPr lang="en-IN" sz="1050" b="1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050" b="1" dirty="0" smtClean="0"/>
              <a:t>An o</a:t>
            </a:r>
            <a:r>
              <a:rPr lang="en-US" sz="1050" dirty="0" err="1" smtClean="0"/>
              <a:t>rganization</a:t>
            </a:r>
            <a:r>
              <a:rPr lang="en-US" sz="1050" dirty="0" smtClean="0"/>
              <a:t> </a:t>
            </a:r>
            <a:r>
              <a:rPr lang="en-US" sz="1050" dirty="0"/>
              <a:t>that sets international Standards for various measurements.</a:t>
            </a:r>
            <a:endParaRPr lang="en-US" sz="1050" b="1" dirty="0" smtClean="0"/>
          </a:p>
          <a:p>
            <a:pPr marL="0" indent="0">
              <a:buNone/>
            </a:pPr>
            <a:r>
              <a:rPr lang="en-US" sz="1050" b="1" dirty="0" smtClean="0"/>
              <a:t>What is the OSI Model?</a:t>
            </a:r>
            <a:endParaRPr lang="en-US" sz="105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The </a:t>
            </a:r>
            <a:r>
              <a:rPr lang="en-IN" sz="1050" b="1" dirty="0" smtClean="0"/>
              <a:t>Open </a:t>
            </a:r>
            <a:r>
              <a:rPr lang="en-IN" sz="1050" b="1" dirty="0"/>
              <a:t>System </a:t>
            </a:r>
            <a:r>
              <a:rPr lang="en-IN" sz="1050" b="1" dirty="0" err="1"/>
              <a:t>InterConnection</a:t>
            </a:r>
            <a:r>
              <a:rPr lang="en-IN" sz="1050" b="1" dirty="0"/>
              <a:t> (OSI</a:t>
            </a:r>
            <a:r>
              <a:rPr lang="en-IN" sz="1050" b="1" dirty="0" smtClean="0"/>
              <a:t>) is a </a:t>
            </a:r>
            <a:r>
              <a:rPr lang="en-US" sz="1050" dirty="0" smtClean="0"/>
              <a:t> framework dividing networking into </a:t>
            </a:r>
            <a:r>
              <a:rPr lang="en-US" sz="1050" b="1" dirty="0" smtClean="0"/>
              <a:t>7 layers</a:t>
            </a:r>
            <a:r>
              <a:rPr lang="en-US" sz="105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Standardizes communication and simplifies troubleshooting.</a:t>
            </a:r>
          </a:p>
          <a:p>
            <a:endParaRPr lang="en-US" sz="1050" dirty="0"/>
          </a:p>
          <a:p>
            <a:r>
              <a:rPr lang="en-US" sz="1050" b="1" dirty="0" smtClean="0"/>
              <a:t>TCP/IP Protocol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TCP/IP stands for Transmission Control Protocol/Internet Protocol, and it is used for communication protocols. It combines TCP and IP protocols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Nowadays QUIC protocol is used which is a combination of TCP , UDP , HTTP.</a:t>
            </a:r>
            <a:endParaRPr lang="en-IN" sz="1050" dirty="0"/>
          </a:p>
          <a:p>
            <a:endParaRPr lang="en-US" sz="1050" dirty="0" smtClean="0"/>
          </a:p>
        </p:txBody>
      </p:sp>
      <p:sp>
        <p:nvSpPr>
          <p:cNvPr id="4" name="AutoShape 2" descr="https://hexruinx.gitbook.io/~gitbook/image?url=https%3A%2F%2F3681838037-files.gitbook.io%2F%7E%2Ffiles%2Fv0%2Fb%2Fgitbook-x-prod.appspot.com%2Fo%2Fspaces%252Frwg7YCtI3Re1ZMG29pd9%252Fuploads%252Ff7ArCm1bd11pvJTaptM8%252FOSI_Model.png%3Falt%3Dmedia%26token%3D9126dde2-d921-4c1d-8cb0-03d5360e6e4a&amp;width=768&amp;dpr=4&amp;quality=100&amp;sign=2a72e417&amp;sv=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3"/>
          <a:stretch/>
        </p:blipFill>
        <p:spPr>
          <a:xfrm>
            <a:off x="4873496" y="738639"/>
            <a:ext cx="3568323" cy="54395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"/>
          <a:stretch/>
        </p:blipFill>
        <p:spPr>
          <a:xfrm>
            <a:off x="8597900" y="276982"/>
            <a:ext cx="3284931" cy="63628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40" y="3855682"/>
            <a:ext cx="2187618" cy="216411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27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9828212" cy="660400"/>
          </a:xfrm>
        </p:spPr>
        <p:txBody>
          <a:bodyPr/>
          <a:lstStyle/>
          <a:p>
            <a:r>
              <a:rPr lang="en-US" b="1" dirty="0" smtClean="0"/>
              <a:t>What Are Network Protocols and Services?</a:t>
            </a:r>
            <a:endParaRPr lang="en-IN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1296924"/>
            <a:ext cx="628491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Protocols: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Rules for communication between devices.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Services: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Functionalities provided (e.g., file sharing, web browsing).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Analogy: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Railways (Services) and Ticketing Rules (Protocols). 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latin typeface="Arial" panose="020B0604020202020204" pitchFamily="34" charset="0"/>
              </a:rPr>
              <a:t>Network </a:t>
            </a:r>
            <a:r>
              <a:rPr lang="en-US" altLang="en-US" sz="1000" dirty="0">
                <a:latin typeface="Arial" panose="020B0604020202020204" pitchFamily="34" charset="0"/>
              </a:rPr>
              <a:t>Protocol is like </a:t>
            </a:r>
            <a:r>
              <a:rPr lang="en-US" altLang="en-US" sz="1000" b="1" dirty="0">
                <a:latin typeface="Arial" panose="020B0604020202020204" pitchFamily="34" charset="0"/>
              </a:rPr>
              <a:t>Rules</a:t>
            </a:r>
            <a:r>
              <a:rPr lang="en-US" altLang="en-US" sz="1000" dirty="0">
                <a:latin typeface="Arial" panose="020B0604020202020204" pitchFamily="34" charset="0"/>
              </a:rPr>
              <a:t> and </a:t>
            </a:r>
            <a:r>
              <a:rPr lang="en-US" altLang="en-US" sz="1000" b="1" dirty="0">
                <a:latin typeface="Arial" panose="020B0604020202020204" pitchFamily="34" charset="0"/>
              </a:rPr>
              <a:t>Regulation</a:t>
            </a:r>
            <a:r>
              <a:rPr lang="en-US" altLang="en-US" sz="1000" dirty="0">
                <a:latin typeface="Arial" panose="020B0604020202020204" pitchFamily="34" charset="0"/>
              </a:rPr>
              <a:t> for communication between </a:t>
            </a:r>
            <a:r>
              <a:rPr lang="en-US" altLang="en-US" sz="1000" b="1" dirty="0">
                <a:latin typeface="Arial" panose="020B0604020202020204" pitchFamily="34" charset="0"/>
              </a:rPr>
              <a:t>Endpoints </a:t>
            </a:r>
            <a:r>
              <a:rPr lang="en-US" altLang="en-US" sz="1000" dirty="0">
                <a:latin typeface="Arial" panose="020B0604020202020204" pitchFamily="34" charset="0"/>
              </a:rPr>
              <a:t>(Computer and </a:t>
            </a:r>
            <a:r>
              <a:rPr lang="en-US" altLang="en-US" sz="1000" dirty="0" smtClean="0">
                <a:latin typeface="Arial" panose="020B0604020202020204" pitchFamily="34" charset="0"/>
              </a:rPr>
              <a:t>devise) </a:t>
            </a:r>
            <a:r>
              <a:rPr lang="en-US" altLang="en-US" sz="1000" dirty="0">
                <a:latin typeface="Arial" panose="020B0604020202020204" pitchFamily="34" charset="0"/>
              </a:rPr>
              <a:t>on network</a:t>
            </a:r>
            <a:r>
              <a:rPr lang="en-US" altLang="en-US" sz="10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Arial" panose="020B0604020202020204" pitchFamily="34" charset="0"/>
              </a:rPr>
              <a:t>When </a:t>
            </a:r>
            <a:r>
              <a:rPr lang="en-US" altLang="en-US" sz="1000" dirty="0" smtClean="0">
                <a:latin typeface="Arial" panose="020B0604020202020204" pitchFamily="34" charset="0"/>
              </a:rPr>
              <a:t>multiply </a:t>
            </a:r>
            <a:r>
              <a:rPr lang="en-US" altLang="en-US" sz="1000" b="1" dirty="0">
                <a:latin typeface="Arial" panose="020B0604020202020204" pitchFamily="34" charset="0"/>
              </a:rPr>
              <a:t>Endpoint </a:t>
            </a:r>
            <a:r>
              <a:rPr lang="en-US" altLang="en-US" sz="1000" dirty="0">
                <a:latin typeface="Arial" panose="020B0604020202020204" pitchFamily="34" charset="0"/>
              </a:rPr>
              <a:t>(Machine) are connected in a </a:t>
            </a:r>
            <a:r>
              <a:rPr lang="en-US" altLang="en-US" sz="1000" b="1" dirty="0">
                <a:latin typeface="Arial" panose="020B0604020202020204" pitchFamily="34" charset="0"/>
              </a:rPr>
              <a:t>NETWORK</a:t>
            </a:r>
            <a:r>
              <a:rPr lang="en-US" altLang="en-US" sz="1000" dirty="0">
                <a:latin typeface="Arial" panose="020B0604020202020204" pitchFamily="34" charset="0"/>
              </a:rPr>
              <a:t> there needs to be </a:t>
            </a:r>
            <a:r>
              <a:rPr lang="en-US" altLang="en-US" sz="1000" b="1" dirty="0">
                <a:latin typeface="Arial" panose="020B0604020202020204" pitchFamily="34" charset="0"/>
              </a:rPr>
              <a:t>RULES </a:t>
            </a:r>
            <a:r>
              <a:rPr lang="en-US" altLang="en-US" sz="1000" dirty="0">
                <a:latin typeface="Arial" panose="020B0604020202020204" pitchFamily="34" charset="0"/>
              </a:rPr>
              <a:t>in places to determine which Endpoint can provide </a:t>
            </a:r>
            <a:r>
              <a:rPr lang="en-US" altLang="en-US" sz="1000" b="1" dirty="0">
                <a:latin typeface="Arial" panose="020B0604020202020204" pitchFamily="34" charset="0"/>
              </a:rPr>
              <a:t>SERVICES </a:t>
            </a:r>
            <a:r>
              <a:rPr lang="en-US" altLang="en-US" sz="1000" dirty="0">
                <a:latin typeface="Arial" panose="020B0604020202020204" pitchFamily="34" charset="0"/>
              </a:rPr>
              <a:t>And which ones can access those </a:t>
            </a:r>
            <a:r>
              <a:rPr lang="en-US" altLang="en-US" sz="1000" b="1" dirty="0">
                <a:latin typeface="Arial" panose="020B0604020202020204" pitchFamily="34" charset="0"/>
              </a:rPr>
              <a:t>SERVICE</a:t>
            </a:r>
            <a:r>
              <a:rPr lang="en-US" altLang="en-US" sz="10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Arial" panose="020B0604020202020204" pitchFamily="34" charset="0"/>
              </a:rPr>
              <a:t>Think of NETWORK SERVICE as the functionalities or feature that a NETWORK can offer. To make using these service </a:t>
            </a:r>
            <a:r>
              <a:rPr lang="en-US" altLang="en-US" sz="1000" dirty="0" smtClean="0">
                <a:latin typeface="Arial" panose="020B0604020202020204" pitchFamily="34" charset="0"/>
              </a:rPr>
              <a:t>easier </a:t>
            </a:r>
            <a:r>
              <a:rPr lang="en-US" altLang="en-US" sz="1000" dirty="0">
                <a:latin typeface="Arial" panose="020B0604020202020204" pitchFamily="34" charset="0"/>
              </a:rPr>
              <a:t>and organized</a:t>
            </a:r>
            <a:r>
              <a:rPr lang="en-US" altLang="en-US" sz="10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>
                <a:latin typeface="Arial" panose="020B0604020202020204" pitchFamily="34" charset="0"/>
              </a:rPr>
              <a:t>Rules</a:t>
            </a:r>
            <a:r>
              <a:rPr lang="en-US" altLang="en-US" sz="1000" dirty="0">
                <a:latin typeface="Arial" panose="020B0604020202020204" pitchFamily="34" charset="0"/>
              </a:rPr>
              <a:t> and </a:t>
            </a:r>
            <a:r>
              <a:rPr lang="en-US" altLang="en-US" sz="1000" b="1" dirty="0">
                <a:latin typeface="Arial" panose="020B0604020202020204" pitchFamily="34" charset="0"/>
              </a:rPr>
              <a:t>Protocols</a:t>
            </a:r>
            <a:r>
              <a:rPr lang="en-US" altLang="en-US" sz="1000" dirty="0">
                <a:latin typeface="Arial" panose="020B0604020202020204" pitchFamily="34" charset="0"/>
              </a:rPr>
              <a:t> are created similar how </a:t>
            </a:r>
            <a:r>
              <a:rPr lang="en-US" altLang="en-US" sz="1000" b="1" dirty="0">
                <a:latin typeface="Arial" panose="020B0604020202020204" pitchFamily="34" charset="0"/>
              </a:rPr>
              <a:t>RAILWAY</a:t>
            </a:r>
            <a:r>
              <a:rPr lang="en-US" altLang="en-US" sz="1000" dirty="0">
                <a:latin typeface="Arial" panose="020B0604020202020204" pitchFamily="34" charset="0"/>
              </a:rPr>
              <a:t> provide </a:t>
            </a:r>
            <a:r>
              <a:rPr lang="en-US" altLang="en-US" sz="1000" b="1" dirty="0">
                <a:latin typeface="Arial" panose="020B0604020202020204" pitchFamily="34" charset="0"/>
              </a:rPr>
              <a:t>service</a:t>
            </a:r>
            <a:r>
              <a:rPr lang="en-US" altLang="en-US" sz="1000" dirty="0">
                <a:latin typeface="Arial" panose="020B0604020202020204" pitchFamily="34" charset="0"/>
              </a:rPr>
              <a:t> </a:t>
            </a:r>
            <a:r>
              <a:rPr lang="en-US" altLang="en-US" sz="1000" dirty="0" smtClean="0">
                <a:latin typeface="Arial" panose="020B0604020202020204" pitchFamily="34" charset="0"/>
              </a:rPr>
              <a:t>to </a:t>
            </a:r>
            <a:r>
              <a:rPr lang="en-US" altLang="en-US" sz="1000" dirty="0">
                <a:latin typeface="Arial" panose="020B0604020202020204" pitchFamily="34" charset="0"/>
              </a:rPr>
              <a:t>the public but the </a:t>
            </a:r>
            <a:r>
              <a:rPr lang="en-US" altLang="en-US" sz="1000" b="1" dirty="0">
                <a:latin typeface="Arial" panose="020B0604020202020204" pitchFamily="34" charset="0"/>
              </a:rPr>
              <a:t>rules of ticketing </a:t>
            </a:r>
            <a:r>
              <a:rPr lang="en-US" altLang="en-US" sz="1000" dirty="0">
                <a:latin typeface="Arial" panose="020B0604020202020204" pitchFamily="34" charset="0"/>
              </a:rPr>
              <a:t>to use those </a:t>
            </a:r>
            <a:r>
              <a:rPr lang="en-US" altLang="en-US" sz="1000" b="1" dirty="0">
                <a:latin typeface="Arial" panose="020B0604020202020204" pitchFamily="34" charset="0"/>
              </a:rPr>
              <a:t>SERVICE</a:t>
            </a:r>
            <a:r>
              <a:rPr lang="en-US" altLang="en-US" sz="1000" dirty="0" smtClean="0">
                <a:latin typeface="Arial" panose="020B0604020202020204" pitchFamily="34" charset="0"/>
              </a:rPr>
              <a:t>.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944" y="1335164"/>
            <a:ext cx="4623742" cy="456504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1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TCP vs. UDP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259115"/>
            <a:ext cx="3932237" cy="3811588"/>
          </a:xfrm>
        </p:spPr>
        <p:txBody>
          <a:bodyPr/>
          <a:lstStyle/>
          <a:p>
            <a:r>
              <a:rPr lang="en-US" b="1" dirty="0" smtClean="0"/>
              <a:t>TCP: </a:t>
            </a:r>
            <a:r>
              <a:rPr lang="en-US" dirty="0" smtClean="0"/>
              <a:t>Reliable, connection-oriented (Three-Way Handshake).</a:t>
            </a:r>
          </a:p>
          <a:p>
            <a:r>
              <a:rPr lang="en-US" dirty="0" smtClean="0"/>
              <a:t>Use cases: Email, web browsing.</a:t>
            </a:r>
          </a:p>
          <a:p>
            <a:endParaRPr lang="en-IN" dirty="0" smtClean="0"/>
          </a:p>
          <a:p>
            <a:r>
              <a:rPr lang="en-US" b="1" dirty="0" smtClean="0"/>
              <a:t>UDP: </a:t>
            </a:r>
            <a:r>
              <a:rPr lang="en-US" dirty="0" smtClean="0"/>
              <a:t>Fast, connectionless, no delivery guarantee.</a:t>
            </a:r>
          </a:p>
          <a:p>
            <a:r>
              <a:rPr lang="en-US" dirty="0" smtClean="0"/>
              <a:t>Use cases: Streaming, gaming.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54" y="987425"/>
            <a:ext cx="4930434" cy="493043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69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147526" cy="616857"/>
          </a:xfrm>
        </p:spPr>
        <p:txBody>
          <a:bodyPr/>
          <a:lstStyle/>
          <a:p>
            <a:r>
              <a:rPr lang="en-US" b="1" dirty="0" smtClean="0"/>
              <a:t>Mapping Protocols to OSI Layers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Diagnosing HTTP issues:</a:t>
            </a:r>
          </a:p>
          <a:p>
            <a:r>
              <a:rPr lang="en-US" b="1" dirty="0" smtClean="0"/>
              <a:t>Application Layer:</a:t>
            </a:r>
            <a:r>
              <a:rPr lang="en-US" dirty="0" smtClean="0"/>
              <a:t> Is the server running?</a:t>
            </a:r>
          </a:p>
          <a:p>
            <a:r>
              <a:rPr lang="en-US" b="1" dirty="0" smtClean="0"/>
              <a:t>Transport Layer:</a:t>
            </a:r>
            <a:r>
              <a:rPr lang="en-US" dirty="0" smtClean="0"/>
              <a:t> Are TCP ports open?</a:t>
            </a:r>
          </a:p>
          <a:p>
            <a:r>
              <a:rPr lang="en-US" b="1" dirty="0" smtClean="0"/>
              <a:t>Network Layer:</a:t>
            </a:r>
            <a:r>
              <a:rPr lang="en-US" dirty="0" smtClean="0"/>
              <a:t> Can the client reach the server?</a:t>
            </a:r>
          </a:p>
          <a:p>
            <a:r>
              <a:rPr lang="en-US" b="1" dirty="0" smtClean="0"/>
              <a:t>Activity:</a:t>
            </a:r>
            <a:r>
              <a:rPr lang="en-US" dirty="0" smtClean="0"/>
              <a:t> </a:t>
            </a:r>
            <a:r>
              <a:rPr lang="en-US" i="1" dirty="0" smtClean="0"/>
              <a:t>“If DNS fails, which OSI layer is the culprit?”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56" y="1204685"/>
            <a:ext cx="5304971" cy="530497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4500"/>
            <a:ext cx="10425112" cy="542925"/>
          </a:xfrm>
        </p:spPr>
        <p:txBody>
          <a:bodyPr>
            <a:normAutofit/>
          </a:bodyPr>
          <a:lstStyle/>
          <a:p>
            <a:r>
              <a:rPr lang="en-IN" b="1" dirty="0" smtClean="0"/>
              <a:t>Key Application Protocols</a:t>
            </a:r>
            <a:endParaRPr lang="en-IN" b="1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1373932"/>
            <a:ext cx="458971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HTTP/HTTPS: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HTTP: Insecure, port 80.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 Secure with SSL/TLS, port 443.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DNS: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Resolves domain names to IPs.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UDP/TCP on port 53.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32" y="1037481"/>
            <a:ext cx="5484068" cy="548406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42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450512" cy="685800"/>
          </a:xfrm>
        </p:spPr>
        <p:txBody>
          <a:bodyPr/>
          <a:lstStyle/>
          <a:p>
            <a:r>
              <a:rPr lang="en-IN" dirty="0" smtClean="0"/>
              <a:t>Ports – The Digital Gateways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73200"/>
            <a:ext cx="3932237" cy="3811588"/>
          </a:xfrm>
        </p:spPr>
        <p:txBody>
          <a:bodyPr>
            <a:normAutofit lnSpcReduction="10000"/>
          </a:bodyPr>
          <a:lstStyle/>
          <a:p>
            <a:r>
              <a:rPr lang="en-IN" b="1" dirty="0" smtClean="0"/>
              <a:t>Types:</a:t>
            </a:r>
            <a:endParaRPr lang="en-IN" dirty="0" smtClean="0"/>
          </a:p>
          <a:p>
            <a:pPr lvl="1"/>
            <a:r>
              <a:rPr lang="en-IN" b="1" dirty="0" smtClean="0"/>
              <a:t>Physical Ports:</a:t>
            </a:r>
            <a:r>
              <a:rPr lang="en-IN" dirty="0" smtClean="0"/>
              <a:t> Ethernet, USB.</a:t>
            </a:r>
          </a:p>
          <a:p>
            <a:pPr lvl="1"/>
            <a:r>
              <a:rPr lang="en-IN" b="1" dirty="0" smtClean="0"/>
              <a:t>Virtual Ports:</a:t>
            </a:r>
            <a:r>
              <a:rPr lang="en-IN" dirty="0" smtClean="0"/>
              <a:t> Logical connections, 0–65535.</a:t>
            </a:r>
          </a:p>
          <a:p>
            <a:r>
              <a:rPr lang="en-IN" b="1" dirty="0" smtClean="0"/>
              <a:t>Comparison:</a:t>
            </a:r>
            <a:r>
              <a:rPr lang="en-IN" dirty="0" smtClean="0"/>
              <a:t> TCP (reliable) vs. UDP (fast but risky).</a:t>
            </a:r>
          </a:p>
          <a:p>
            <a:endParaRPr lang="en-IN" dirty="0"/>
          </a:p>
          <a:p>
            <a:r>
              <a:rPr lang="en-IN" dirty="0" smtClean="0"/>
              <a:t>Additional Info: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</a:rPr>
              <a:t>Port number 0 is used when there's no specific port assigned. In such cases, the operating system or application dynamically assigns an available port. This is particularly useful when connecting with multiple tabs in a browser or handling multiple simultaneous communications.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44" y="622300"/>
            <a:ext cx="5715000" cy="5715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8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71500"/>
          </a:xfrm>
        </p:spPr>
        <p:txBody>
          <a:bodyPr/>
          <a:lstStyle/>
          <a:p>
            <a:r>
              <a:rPr lang="en-IN" b="1" dirty="0" smtClean="0"/>
              <a:t>Security Services</a:t>
            </a:r>
            <a:endParaRPr lang="en-IN" b="1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839788" y="1277828"/>
            <a:ext cx="5551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Encrypts communication using SSL/TLS.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SFTP: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 file transfers via SSH.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More..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028700"/>
            <a:ext cx="5448300" cy="54483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hexruinx.gitbook.io/ccna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3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487</Words>
  <Application>Microsoft Office PowerPoint</Application>
  <PresentationFormat>Widescreen</PresentationFormat>
  <Paragraphs>64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Decoding the Language of Networks</vt:lpstr>
      <vt:lpstr>OSI Model – The Backbone of Networking</vt:lpstr>
      <vt:lpstr>What Are Network Protocols and Services?</vt:lpstr>
      <vt:lpstr>TCP vs. UDP</vt:lpstr>
      <vt:lpstr>Mapping Protocols to OSI Layers</vt:lpstr>
      <vt:lpstr>Key Application Protocols</vt:lpstr>
      <vt:lpstr>Ports – The Digital Gateways</vt:lpstr>
      <vt:lpstr>Security Services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</cp:revision>
  <dcterms:created xsi:type="dcterms:W3CDTF">2024-12-19T09:12:26Z</dcterms:created>
  <dcterms:modified xsi:type="dcterms:W3CDTF">2024-12-19T10:23:50Z</dcterms:modified>
</cp:coreProperties>
</file>